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51" r:id="rId1"/>
  </p:sldMasterIdLst>
  <p:notesMasterIdLst>
    <p:notesMasterId r:id="rId33"/>
  </p:notesMasterIdLst>
  <p:handoutMasterIdLst>
    <p:handoutMasterId r:id="rId34"/>
  </p:handoutMasterIdLst>
  <p:sldIdLst>
    <p:sldId id="388" r:id="rId2"/>
    <p:sldId id="389" r:id="rId3"/>
    <p:sldId id="390" r:id="rId4"/>
    <p:sldId id="403" r:id="rId5"/>
    <p:sldId id="404" r:id="rId6"/>
    <p:sldId id="391" r:id="rId7"/>
    <p:sldId id="394" r:id="rId8"/>
    <p:sldId id="393" r:id="rId9"/>
    <p:sldId id="401" r:id="rId10"/>
    <p:sldId id="402" r:id="rId11"/>
    <p:sldId id="414" r:id="rId12"/>
    <p:sldId id="415" r:id="rId13"/>
    <p:sldId id="407" r:id="rId14"/>
    <p:sldId id="408" r:id="rId15"/>
    <p:sldId id="392" r:id="rId16"/>
    <p:sldId id="416" r:id="rId17"/>
    <p:sldId id="417" r:id="rId18"/>
    <p:sldId id="406" r:id="rId19"/>
    <p:sldId id="409" r:id="rId20"/>
    <p:sldId id="410" r:id="rId21"/>
    <p:sldId id="397" r:id="rId22"/>
    <p:sldId id="398" r:id="rId23"/>
    <p:sldId id="399" r:id="rId24"/>
    <p:sldId id="400" r:id="rId25"/>
    <p:sldId id="412" r:id="rId26"/>
    <p:sldId id="411" r:id="rId27"/>
    <p:sldId id="413" r:id="rId28"/>
    <p:sldId id="405" r:id="rId29"/>
    <p:sldId id="418" r:id="rId30"/>
    <p:sldId id="419" r:id="rId31"/>
    <p:sldId id="385" r:id="rId32"/>
  </p:sldIdLst>
  <p:sldSz cx="12192000" cy="6858000"/>
  <p:notesSz cx="6858000" cy="91440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0CAF5FA-2139-4B58-B773-A65ED9371F60}">
          <p14:sldIdLst>
            <p14:sldId id="388"/>
            <p14:sldId id="389"/>
            <p14:sldId id="390"/>
            <p14:sldId id="403"/>
            <p14:sldId id="404"/>
            <p14:sldId id="391"/>
            <p14:sldId id="394"/>
            <p14:sldId id="393"/>
            <p14:sldId id="401"/>
            <p14:sldId id="402"/>
            <p14:sldId id="414"/>
            <p14:sldId id="415"/>
            <p14:sldId id="407"/>
            <p14:sldId id="408"/>
            <p14:sldId id="392"/>
            <p14:sldId id="416"/>
            <p14:sldId id="417"/>
            <p14:sldId id="406"/>
            <p14:sldId id="409"/>
            <p14:sldId id="410"/>
            <p14:sldId id="397"/>
            <p14:sldId id="398"/>
            <p14:sldId id="399"/>
            <p14:sldId id="400"/>
            <p14:sldId id="412"/>
            <p14:sldId id="411"/>
            <p14:sldId id="413"/>
            <p14:sldId id="405"/>
            <p14:sldId id="418"/>
            <p14:sldId id="419"/>
            <p14:sldId id="3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BF840D"/>
    <a:srgbClr val="C19A0B"/>
    <a:srgbClr val="C85D04"/>
    <a:srgbClr val="C1441D"/>
    <a:srgbClr val="CA7314"/>
    <a:srgbClr val="CC9900"/>
    <a:srgbClr val="FF3300"/>
    <a:srgbClr val="6F3F0B"/>
    <a:srgbClr val="A689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9461" autoAdjust="0"/>
    <p:restoredTop sz="94695" autoAdjust="0"/>
  </p:normalViewPr>
  <p:slideViewPr>
    <p:cSldViewPr>
      <p:cViewPr varScale="1">
        <p:scale>
          <a:sx n="103" d="100"/>
          <a:sy n="103" d="100"/>
        </p:scale>
        <p:origin x="366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5" d="100"/>
          <a:sy n="115" d="100"/>
        </p:scale>
        <p:origin x="3174" y="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27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27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96102397-D2EB-4C63-B23D-01A59DEC42C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069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6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E4465E8E-9409-423E-9C33-3E3B035D3F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7377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4465E8E-9409-423E-9C33-3E3B035D3FE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8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4465E8E-9409-423E-9C33-3E3B035D3FE5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71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8000" contrast="28000"/>
                    </a14:imgEffect>
                  </a14:imgLayer>
                </a14:imgProps>
              </a:ext>
            </a:extLst>
          </a:blip>
          <a:srcRect/>
          <a:stretch>
            <a:fillRect l="-18000" t="-25000" r="-7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2057401"/>
            <a:ext cx="9652000" cy="14700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54400" y="3962400"/>
            <a:ext cx="8534400" cy="1752600"/>
          </a:xfrm>
        </p:spPr>
        <p:txBody>
          <a:bodyPr/>
          <a:lstStyle>
            <a:lvl1pPr marL="0" indent="0" algn="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33943765"/>
      </p:ext>
    </p:extLst>
  </p:cSld>
  <p:clrMapOvr>
    <a:masterClrMapping/>
  </p:clrMapOvr>
  <p:transition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0885613"/>
      </p:ext>
    </p:extLst>
  </p:cSld>
  <p:clrMapOvr>
    <a:masterClrMapping/>
  </p:clrMapOvr>
  <p:transition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7528641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914400"/>
            <a:ext cx="11480800" cy="5105400"/>
          </a:xfrm>
          <a:solidFill>
            <a:schemeClr val="tx2">
              <a:alpha val="0"/>
            </a:schemeClr>
          </a:solidFill>
          <a:effectLst>
            <a:softEdge rad="31750"/>
          </a:effectLst>
        </p:spPr>
        <p:txBody>
          <a:bodyPr lIns="137160" tIns="109728" rtlCol="0"/>
          <a:lstStyle>
            <a:lvl1pPr>
              <a:spcBef>
                <a:spcPts val="1500"/>
              </a:spcBef>
              <a:defRPr sz="2000" b="1" baseline="0">
                <a:solidFill>
                  <a:srgbClr val="FFCC00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0995864"/>
      </p:ext>
    </p:extLst>
  </p:cSld>
  <p:clrMapOvr>
    <a:masterClrMapping/>
  </p:clrMapOvr>
  <p:transition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143000"/>
            <a:ext cx="11480800" cy="5105400"/>
          </a:xfrm>
          <a:solidFill>
            <a:schemeClr val="tx2">
              <a:alpha val="0"/>
            </a:schemeClr>
          </a:solidFill>
          <a:effectLst>
            <a:glow rad="127000">
              <a:schemeClr val="bg1">
                <a:alpha val="19000"/>
              </a:schemeClr>
            </a:glow>
            <a:softEdge rad="50800"/>
          </a:effectLst>
        </p:spPr>
        <p:txBody>
          <a:bodyPr lIns="182880" tIns="91440" bIns="45720"/>
          <a:lstStyle>
            <a:lvl1pPr>
              <a:spcBef>
                <a:spcPts val="1000"/>
              </a:spcBef>
              <a:defRPr sz="1800" b="1">
                <a:solidFill>
                  <a:srgbClr val="FFCC00"/>
                </a:solidFill>
              </a:defRPr>
            </a:lvl1pPr>
            <a:lvl2pPr>
              <a:defRPr sz="1600"/>
            </a:lvl2pPr>
            <a:lvl3pPr marL="1200150" indent="-285750">
              <a:buFont typeface="Arial" panose="020B0604020202020204" pitchFamily="34" charset="0"/>
              <a:buChar char="•"/>
              <a:defRPr sz="14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5530486"/>
      </p:ext>
    </p:extLst>
  </p:cSld>
  <p:clrMapOvr>
    <a:masterClrMapping/>
  </p:clrMapOvr>
  <p:transition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9540328"/>
      </p:ext>
    </p:extLst>
  </p:cSld>
  <p:clrMapOvr>
    <a:masterClrMapping/>
  </p:clrMapOvr>
  <p:transition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6400" y="1600200"/>
            <a:ext cx="56388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600200"/>
            <a:ext cx="56388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8468488"/>
      </p:ext>
    </p:extLst>
  </p:cSld>
  <p:clrMapOvr>
    <a:masterClrMapping/>
  </p:clrMapOvr>
  <p:transition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940517"/>
      </p:ext>
    </p:extLst>
  </p:cSld>
  <p:clrMapOvr>
    <a:masterClrMapping/>
  </p:clrMapOvr>
  <p:transition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388025"/>
      </p:ext>
    </p:extLst>
  </p:cSld>
  <p:clrMapOvr>
    <a:masterClrMapping/>
  </p:clrMapOvr>
  <p:transition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8028515"/>
      </p:ext>
    </p:extLst>
  </p:cSld>
  <p:clrMapOvr>
    <a:masterClrMapping/>
  </p:clrMapOvr>
  <p:transition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 contrast="15000"/>
                    </a14:imgEffect>
                  </a14:imgLayer>
                </a14:imgProps>
              </a:ext>
            </a:extLst>
          </a:blip>
          <a:srcRect/>
          <a:stretch>
            <a:fillRect t="-24000" r="-6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068489"/>
      </p:ext>
    </p:extLst>
  </p:cSld>
  <p:clrMapOvr>
    <a:masterClrMapping/>
  </p:clrMapOvr>
  <p:transition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3000" contrast="15000"/>
                    </a14:imgEffect>
                  </a14:imgLayer>
                </a14:imgProps>
              </a:ext>
            </a:extLst>
          </a:blip>
          <a:srcRect/>
          <a:stretch>
            <a:fillRect t="-24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3200" y="152400"/>
            <a:ext cx="10363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371600"/>
            <a:ext cx="114808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10269082" y="6461497"/>
            <a:ext cx="19030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Southwest Fox 2018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2" r:id="rId1"/>
    <p:sldLayoutId id="2147483663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4" r:id="rId9"/>
    <p:sldLayoutId id="2147483659" r:id="rId10"/>
    <p:sldLayoutId id="2147483660" r:id="rId11"/>
  </p:sldLayoutIdLst>
  <p:transition>
    <p:wipe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 b="1">
          <a:solidFill>
            <a:srgbClr val="FFC00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>
          <a:solidFill>
            <a:schemeClr val="tx1"/>
          </a:solidFill>
          <a:latin typeface="+mn-lt"/>
        </a:defRPr>
      </a:lvl2pPr>
      <a:lvl3pPr marL="914400" indent="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None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Times New Roman" pitchFamily="18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st-wind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west-wind.com/weblog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highlighjs.org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mysite.com/posts/2018/09/17/My-Title.md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ickstrahl" TargetMode="External"/><Relationship Id="rId2" Type="http://schemas.openxmlformats.org/officeDocument/2006/relationships/hyperlink" Target="https://github.com/RickStrahl/SWFOX2018_MarkdownWithFoxPr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strahl@west-wind.com" TargetMode="External"/><Relationship Id="rId5" Type="http://schemas.openxmlformats.org/officeDocument/2006/relationships/hyperlink" Target="https://west-wind.com/wconnect/weblog/" TargetMode="External"/><Relationship Id="rId4" Type="http://schemas.openxmlformats.org/officeDocument/2006/relationships/hyperlink" Target="https://weblog.west-wind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A5E7D9-E6CD-4C95-9E1E-784CD05A34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800" dirty="0"/>
              <a:t>Marking up the World with Markdown</a:t>
            </a:r>
            <a:br>
              <a:rPr lang="en-US" sz="2800"/>
            </a:br>
            <a:r>
              <a:rPr lang="en-US" sz="1600">
                <a:solidFill>
                  <a:srgbClr val="FFFFCC"/>
                </a:solidFill>
              </a:rPr>
              <a:t>simple text based editing for Html content</a:t>
            </a:r>
            <a:endParaRPr lang="en-US" dirty="0">
              <a:solidFill>
                <a:srgbClr val="FFFFCC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0BCB88E-982F-4D8D-93FC-5CB18B23D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0" y="3962400"/>
            <a:ext cx="9296064" cy="17526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dirty="0">
                <a:solidFill>
                  <a:srgbClr val="FFFFCC"/>
                </a:solidFill>
                <a:latin typeface="Verdana" pitchFamily="34" charset="0"/>
              </a:rPr>
              <a:t>Rick Strahl</a:t>
            </a:r>
          </a:p>
          <a:p>
            <a:pPr eaLnBrk="1" hangingPunct="1">
              <a:lnSpc>
                <a:spcPct val="80000"/>
              </a:lnSpc>
            </a:pPr>
            <a:r>
              <a:rPr lang="en-US" dirty="0">
                <a:solidFill>
                  <a:srgbClr val="FFFFCC"/>
                </a:solidFill>
                <a:latin typeface="Verdana" pitchFamily="34" charset="0"/>
              </a:rPr>
              <a:t>West Wind Technologies</a:t>
            </a:r>
          </a:p>
          <a:p>
            <a:pPr eaLnBrk="1" hangingPunct="1">
              <a:lnSpc>
                <a:spcPct val="80000"/>
              </a:lnSpc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Verdana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west-wind.com</a:t>
            </a:r>
            <a:endParaRPr lang="en-US" dirty="0">
              <a:solidFill>
                <a:schemeClr val="tx1">
                  <a:lumMod val="95000"/>
                </a:schemeClr>
              </a:solidFill>
              <a:latin typeface="Verdana" pitchFamily="34" charset="0"/>
            </a:endParaRPr>
          </a:p>
          <a:p>
            <a:pPr eaLnBrk="1" hangingPunct="1">
              <a:lnSpc>
                <a:spcPct val="80000"/>
              </a:lnSpc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Verdana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weblog.west-wind.com</a:t>
            </a:r>
            <a:br>
              <a:rPr lang="en-US" sz="2400" dirty="0">
                <a:solidFill>
                  <a:schemeClr val="tx1">
                    <a:lumMod val="95000"/>
                  </a:schemeClr>
                </a:solidFill>
                <a:latin typeface="Verdana" pitchFamily="34" charset="0"/>
              </a:rPr>
            </a:br>
            <a:endParaRPr lang="en-US" sz="2400" dirty="0">
              <a:solidFill>
                <a:schemeClr val="tx1">
                  <a:lumMod val="95000"/>
                </a:schemeClr>
              </a:solidFill>
              <a:latin typeface="Verdana" pitchFamily="34" charset="0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1800" dirty="0">
                <a:solidFill>
                  <a:srgbClr val="FFFFCC"/>
                </a:solidFill>
              </a:rPr>
              <a:t>session materials:</a:t>
            </a:r>
            <a:r>
              <a:rPr lang="en-US" sz="1800" dirty="0">
                <a:solidFill>
                  <a:schemeClr val="tx1">
                    <a:lumMod val="95000"/>
                  </a:schemeClr>
                </a:solidFill>
              </a:rPr>
              <a:t> </a:t>
            </a:r>
            <a:br>
              <a:rPr lang="en-US" sz="1800">
                <a:solidFill>
                  <a:schemeClr val="tx1">
                    <a:lumMod val="95000"/>
                  </a:schemeClr>
                </a:solidFill>
              </a:rPr>
            </a:br>
            <a:r>
              <a:rPr lang="en-US" sz="1800">
                <a:solidFill>
                  <a:schemeClr val="tx1">
                    <a:lumMod val="95000"/>
                  </a:schemeClr>
                </a:solidFill>
              </a:rPr>
              <a:t>https://github.com/RickStrahl/SWFOX2018_MarkdownWithFoxPro</a:t>
            </a:r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1B69BB37-E6C5-458B-8EBF-CCDB76D37D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400" y="838200"/>
            <a:ext cx="7086600" cy="301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z="1400" b="0" dirty="0">
              <a:latin typeface="Verdana" pitchFamily="34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</a:pPr>
            <a:endParaRPr lang="en-US" sz="900" b="0" dirty="0">
              <a:latin typeface="Verdana" pitchFamily="34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</a:pPr>
            <a:endParaRPr lang="en-US" sz="900" b="0" dirty="0">
              <a:latin typeface="Verdana" pitchFamily="34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</a:pPr>
            <a:endParaRPr lang="en-US" sz="1600" dirty="0">
              <a:latin typeface="Verdana" pitchFamily="34" charset="0"/>
            </a:endParaRP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sz="1600" dirty="0"/>
              <a:t> </a:t>
            </a:r>
            <a:r>
              <a:rPr lang="en-US" sz="2000" dirty="0">
                <a:latin typeface="Verdana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20371736"/>
      </p:ext>
    </p:extLst>
  </p:cSld>
  <p:clrMapOvr>
    <a:masterClrMapping/>
  </p:clrMapOvr>
  <p:transition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97A88B-477F-4D6A-BC0F-C80B7A559D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Markdown has to be parsed to HTML</a:t>
            </a:r>
          </a:p>
          <a:p>
            <a:pPr lvl="1"/>
            <a:r>
              <a:rPr lang="en-US"/>
              <a:t>Markdown is just formatted text</a:t>
            </a:r>
          </a:p>
          <a:p>
            <a:pPr lvl="1"/>
            <a:r>
              <a:rPr lang="en-US"/>
              <a:t>Markdown has to be turned into HTML to be useful</a:t>
            </a:r>
          </a:p>
          <a:p>
            <a:pPr lvl="1"/>
            <a:r>
              <a:rPr lang="en-US"/>
              <a:t>Markdown can also be turned into other formats (PDF, WPF Layout etc)</a:t>
            </a:r>
          </a:p>
          <a:p>
            <a:r>
              <a:rPr lang="en-US"/>
              <a:t>You need a Parser to Convert</a:t>
            </a:r>
          </a:p>
          <a:p>
            <a:pPr lvl="1"/>
            <a:r>
              <a:rPr lang="en-US"/>
              <a:t>Recommend using .NET with wwDotnetBridge</a:t>
            </a:r>
          </a:p>
          <a:p>
            <a:pPr lvl="1"/>
            <a:r>
              <a:rPr lang="en-US"/>
              <a:t>Several parsers are available </a:t>
            </a:r>
          </a:p>
          <a:p>
            <a:r>
              <a:rPr lang="en-US"/>
              <a:t>Parser of Choice: MarkDig .NET Parser</a:t>
            </a:r>
          </a:p>
          <a:p>
            <a:pPr lvl="1"/>
            <a:r>
              <a:rPr lang="en-US"/>
              <a:t>Very fast processing</a:t>
            </a:r>
          </a:p>
          <a:p>
            <a:pPr lvl="1"/>
            <a:r>
              <a:rPr lang="en-US"/>
              <a:t>Provides many Markdown Extension features in box</a:t>
            </a:r>
          </a:p>
          <a:p>
            <a:pPr lvl="1"/>
            <a:r>
              <a:rPr lang="en-US"/>
              <a:t>Easily extensible for custom features</a:t>
            </a:r>
          </a:p>
          <a:p>
            <a:r>
              <a:rPr lang="en-US"/>
              <a:t>Creating a Wrapper MarkdownParser Class</a:t>
            </a:r>
          </a:p>
          <a:p>
            <a:pPr lvl="1"/>
            <a:r>
              <a:rPr lang="en-US"/>
              <a:t>Provide a class for encapsulating .NET logic</a:t>
            </a:r>
          </a:p>
          <a:p>
            <a:pPr lvl="1"/>
            <a:r>
              <a:rPr lang="en-US"/>
              <a:t>Provide a simple </a:t>
            </a:r>
            <a:r>
              <a:rPr lang="en-US" b="1">
                <a:solidFill>
                  <a:srgbClr val="FFFFCC"/>
                </a:solidFill>
              </a:rPr>
              <a:t>Markdown() </a:t>
            </a:r>
            <a:r>
              <a:rPr lang="en-US">
                <a:solidFill>
                  <a:srgbClr val="FFFFCC"/>
                </a:solidFill>
              </a:rPr>
              <a:t>helper function</a:t>
            </a:r>
          </a:p>
          <a:p>
            <a:pPr lvl="1"/>
            <a:endParaRPr lang="en-US" b="1">
              <a:solidFill>
                <a:srgbClr val="FFFFCC"/>
              </a:solidFill>
            </a:endParaRPr>
          </a:p>
          <a:p>
            <a:pPr marL="457200" lvl="1" indent="0">
              <a:buNone/>
            </a:pPr>
            <a:r>
              <a:rPr lang="en-US"/>
              <a:t>	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2A56E1-1A39-47D6-AC9A-B2F33D528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Markdown Parsing</a:t>
            </a:r>
          </a:p>
        </p:txBody>
      </p:sp>
    </p:spTree>
    <p:extLst>
      <p:ext uri="{BB962C8B-B14F-4D97-AF65-F5344CB8AC3E}">
        <p14:creationId xmlns:p14="http://schemas.microsoft.com/office/powerpoint/2010/main" val="1249729891"/>
      </p:ext>
    </p:extLst>
  </p:cSld>
  <p:clrMapOvr>
    <a:masterClrMapping/>
  </p:clrMapOvr>
  <p:transition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D405F3-2CD8-478C-A53C-E1AAF296E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Raw Markdown with Markdig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12293D-2623-45E0-8584-DBEE56591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762000"/>
            <a:ext cx="9376969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789036"/>
      </p:ext>
    </p:extLst>
  </p:cSld>
  <p:clrMapOvr>
    <a:masterClrMapping/>
  </p:clrMapOvr>
  <p:transition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B1F4E-D386-4411-923F-D6886B481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MarkdownParser Wrapper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DD9751-31AF-4D84-A924-CD0352091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82" y="685800"/>
            <a:ext cx="7692417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310984"/>
      </p:ext>
    </p:extLst>
  </p:cSld>
  <p:clrMapOvr>
    <a:masterClrMapping/>
  </p:clrMapOvr>
  <p:transition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75CFFB-949A-4138-B097-7B50B0A7A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Markdown Output is an HTML Fragment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2A32BF-8727-427B-926E-3569A83DD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89" y="1049483"/>
            <a:ext cx="7620000" cy="3539836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pic>
        <p:nvPicPr>
          <p:cNvPr id="1026" name="Picture 2" descr="C:\wwapps\Conf\MarkdownInFoxPro\Content\MarkDigOutput_Unformatted.png">
            <a:extLst>
              <a:ext uri="{FF2B5EF4-FFF2-40B4-BE49-F238E27FC236}">
                <a16:creationId xmlns:a16="http://schemas.microsoft.com/office/drawing/2014/main" id="{7291DA2A-BF87-4748-9D64-1A1D59C2F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3043719"/>
            <a:ext cx="7543800" cy="3814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9503218"/>
      </p:ext>
    </p:extLst>
  </p:cSld>
  <p:clrMapOvr>
    <a:masterClrMapping/>
  </p:clrMapOvr>
  <p:transition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4B98F5-2C1E-4D9E-85CB-105ECCBCA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200" y="914400"/>
            <a:ext cx="11480800" cy="5105400"/>
          </a:xfrm>
        </p:spPr>
        <p:txBody>
          <a:bodyPr/>
          <a:lstStyle/>
          <a:p>
            <a:r>
              <a:rPr lang="en-US" sz="2000"/>
              <a:t>Markdown Output needs to be Hosted </a:t>
            </a:r>
          </a:p>
          <a:p>
            <a:pPr lvl="1"/>
            <a:r>
              <a:rPr lang="en-US" sz="1600"/>
              <a:t>Generated HTML needs a Host Page</a:t>
            </a:r>
          </a:p>
          <a:p>
            <a:pPr lvl="1"/>
            <a:r>
              <a:rPr lang="en-US" sz="1600"/>
              <a:t>Host Page provides the actual styling</a:t>
            </a:r>
          </a:p>
          <a:p>
            <a:pPr lvl="1"/>
            <a:r>
              <a:rPr lang="en-US" sz="1600"/>
              <a:t>Host Page should provide a container for fragment</a:t>
            </a:r>
          </a:p>
          <a:p>
            <a:pPr lvl="1"/>
            <a:r>
              <a:rPr lang="en-US" sz="1600"/>
              <a:t>Natural on the Web</a:t>
            </a:r>
          </a:p>
          <a:p>
            <a:r>
              <a:rPr lang="en-US" sz="2000"/>
              <a:t>Local Rendering</a:t>
            </a:r>
          </a:p>
          <a:p>
            <a:pPr lvl="1"/>
            <a:r>
              <a:rPr lang="en-US" sz="1600"/>
              <a:t>No host page available</a:t>
            </a:r>
          </a:p>
          <a:p>
            <a:pPr lvl="1"/>
            <a:r>
              <a:rPr lang="en-US" sz="1600"/>
              <a:t>Create a local HTML template</a:t>
            </a:r>
          </a:p>
          <a:p>
            <a:pPr lvl="1"/>
            <a:r>
              <a:rPr lang="en-US" sz="1600"/>
              <a:t>Inject rendered HTML into the template</a:t>
            </a:r>
          </a:p>
          <a:p>
            <a:r>
              <a:rPr lang="en-US" sz="2000"/>
              <a:t>Syntax</a:t>
            </a:r>
            <a:r>
              <a:rPr lang="en-US" sz="2400"/>
              <a:t> Coloring</a:t>
            </a:r>
          </a:p>
          <a:p>
            <a:pPr lvl="1"/>
            <a:r>
              <a:rPr lang="en-US" sz="1600"/>
              <a:t>Syntax Coloring requires a JS Library</a:t>
            </a:r>
          </a:p>
          <a:p>
            <a:pPr lvl="1"/>
            <a:r>
              <a:rPr lang="en-US" sz="1600"/>
              <a:t>I like: </a:t>
            </a:r>
            <a:r>
              <a:rPr lang="en-US" sz="1600">
                <a:hlinkClick r:id="rId2"/>
              </a:rPr>
              <a:t>highlightJS</a:t>
            </a:r>
            <a:endParaRPr lang="en-US" sz="1600"/>
          </a:p>
          <a:p>
            <a:pPr lvl="1"/>
            <a:r>
              <a:rPr lang="en-US" sz="1600"/>
              <a:t>Usually applied on common CSS structure:</a:t>
            </a:r>
            <a:br>
              <a:rPr lang="en-US" sz="1600"/>
            </a:br>
            <a:br>
              <a:rPr lang="en-US" sz="800"/>
            </a:br>
            <a:r>
              <a:rPr lang="en-US" sz="1600">
                <a:solidFill>
                  <a:srgbClr val="FFFFCC"/>
                </a:solidFill>
              </a:rPr>
              <a:t>&lt;</a:t>
            </a:r>
            <a:r>
              <a:rPr lang="en-US" sz="1600">
                <a:solidFill>
                  <a:srgbClr val="FFFFCC"/>
                </a:solidFill>
                <a:latin typeface="Consolas" panose="020B0609020204030204" pitchFamily="49" charset="0"/>
              </a:rPr>
              <a:t>pre&gt;&lt;code class="language-XXX"&gt;</a:t>
            </a:r>
            <a:br>
              <a:rPr lang="en-US" sz="1600">
                <a:solidFill>
                  <a:srgbClr val="FFFFCC"/>
                </a:solidFill>
                <a:latin typeface="Consolas" panose="020B0609020204030204" pitchFamily="49" charset="0"/>
              </a:rPr>
            </a:br>
            <a:r>
              <a:rPr lang="en-US" sz="1600">
                <a:solidFill>
                  <a:srgbClr val="FFFFCC"/>
                </a:solidFill>
                <a:latin typeface="Consolas" panose="020B0609020204030204" pitchFamily="49" charset="0"/>
              </a:rPr>
              <a:t>  … code here</a:t>
            </a:r>
            <a:br>
              <a:rPr lang="en-US" sz="1600">
                <a:solidFill>
                  <a:srgbClr val="FFFFCC"/>
                </a:solidFill>
                <a:latin typeface="Consolas" panose="020B0609020204030204" pitchFamily="49" charset="0"/>
              </a:rPr>
            </a:br>
            <a:r>
              <a:rPr lang="en-US" sz="1600">
                <a:solidFill>
                  <a:srgbClr val="FFFFCC"/>
                </a:solidFill>
                <a:latin typeface="Consolas" panose="020B0609020204030204" pitchFamily="49" charset="0"/>
              </a:rPr>
              <a:t>&lt;/code&gt;&lt;/pre&gt;</a:t>
            </a:r>
            <a:endParaRPr lang="en-US" sz="1600">
              <a:solidFill>
                <a:srgbClr val="FFFFCC"/>
              </a:solidFill>
            </a:endParaRPr>
          </a:p>
          <a:p>
            <a:pPr lvl="1"/>
            <a:endParaRPr lang="en-US" sz="16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E7C2B1-3FDC-4B10-B095-8D9AB2589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Output needs a Host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DAA6EB-7EB7-4CC3-BA40-5B39852EB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236" y="0"/>
            <a:ext cx="55227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412230"/>
      </p:ext>
    </p:extLst>
  </p:cSld>
  <p:clrMapOvr>
    <a:masterClrMapping/>
  </p:clrMapOvr>
  <p:transition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47D20A5-19FD-44E2-A00B-02274BB314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Markdown is a perfect fit for Web Apps</a:t>
            </a:r>
          </a:p>
          <a:p>
            <a:pPr lvl="1"/>
            <a:r>
              <a:rPr lang="en-US"/>
              <a:t>Web Connection has built in support for Markdown</a:t>
            </a:r>
          </a:p>
          <a:p>
            <a:pPr lvl="1"/>
            <a:r>
              <a:rPr lang="en-US"/>
              <a:t>Markdown Parsing</a:t>
            </a:r>
          </a:p>
          <a:p>
            <a:pPr lvl="1"/>
            <a:r>
              <a:rPr lang="en-US"/>
              <a:t>Markdown Islands in Scripts and Templates</a:t>
            </a:r>
          </a:p>
          <a:p>
            <a:pPr lvl="1"/>
            <a:r>
              <a:rPr lang="en-US"/>
              <a:t>Markdown Page Handler</a:t>
            </a:r>
          </a:p>
          <a:p>
            <a:r>
              <a:rPr lang="en-US"/>
              <a:t>Web Connection Markdown Features</a:t>
            </a:r>
          </a:p>
          <a:p>
            <a:pPr lvl="1"/>
            <a:r>
              <a:rPr lang="en-US" b="1"/>
              <a:t>MarkdownParser </a:t>
            </a:r>
            <a:r>
              <a:rPr lang="en-US"/>
              <a:t>class</a:t>
            </a:r>
          </a:p>
          <a:p>
            <a:pPr lvl="1"/>
            <a:r>
              <a:rPr lang="en-US" b="1"/>
              <a:t>MarkDown()</a:t>
            </a:r>
            <a:r>
              <a:rPr lang="en-US"/>
              <a:t> function</a:t>
            </a:r>
          </a:p>
          <a:p>
            <a:pPr lvl="1"/>
            <a:r>
              <a:rPr lang="en-US"/>
              <a:t>Markdown Islands: </a:t>
            </a:r>
            <a:r>
              <a:rPr lang="en-US" b="1"/>
              <a:t>&lt;Markdown&gt;&lt;/Markdown&gt;</a:t>
            </a:r>
            <a:r>
              <a:rPr lang="en-US"/>
              <a:t> in Scripts/Templates</a:t>
            </a:r>
          </a:p>
          <a:p>
            <a:pPr lvl="1"/>
            <a:r>
              <a:rPr lang="en-US"/>
              <a:t>Any static Markdown file with an `.md` extension rendered to HTML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396029-1AB1-445A-AB96-1CD4C212A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Markdown in Web Connection</a:t>
            </a:r>
          </a:p>
        </p:txBody>
      </p:sp>
    </p:spTree>
    <p:extLst>
      <p:ext uri="{BB962C8B-B14F-4D97-AF65-F5344CB8AC3E}">
        <p14:creationId xmlns:p14="http://schemas.microsoft.com/office/powerpoint/2010/main" val="1156940085"/>
      </p:ext>
    </p:extLst>
  </p:cSld>
  <p:clrMapOvr>
    <a:masterClrMapping/>
  </p:clrMapOvr>
  <p:transition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A4F3D2-0EB8-45C2-8A80-3BBE0E47E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38200"/>
            <a:ext cx="10353727" cy="6019800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8642910-F102-4992-B738-01FB1E654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Markdown Islands </a:t>
            </a:r>
            <a:r>
              <a:rPr lang="en-US" sz="2400"/>
              <a:t>(scripts and templates)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43278"/>
      </p:ext>
    </p:extLst>
  </p:cSld>
  <p:clrMapOvr>
    <a:masterClrMapping/>
  </p:clrMapOvr>
  <p:transition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EF2863-0AEF-4624-97BE-454B84163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Markdown Page Handler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9C0AF0-310E-4854-94EE-5ACE5085D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683607"/>
            <a:ext cx="9372599" cy="617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933116"/>
      </p:ext>
    </p:extLst>
  </p:cSld>
  <p:clrMapOvr>
    <a:masterClrMapping/>
  </p:clrMapOvr>
  <p:transition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5580DD-3DE2-4F22-AF33-CBE8348823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Markdown is great for Web Content</a:t>
            </a:r>
          </a:p>
          <a:p>
            <a:pPr lvl="1"/>
            <a:r>
              <a:rPr lang="en-US"/>
              <a:t>About Pages</a:t>
            </a:r>
          </a:p>
          <a:p>
            <a:pPr lvl="1"/>
            <a:r>
              <a:rPr lang="en-US"/>
              <a:t>Privacy Policy</a:t>
            </a:r>
          </a:p>
          <a:p>
            <a:r>
              <a:rPr lang="en-US"/>
              <a:t>Content as Markdown</a:t>
            </a:r>
          </a:p>
          <a:p>
            <a:pPr lvl="1"/>
            <a:r>
              <a:rPr lang="en-US"/>
              <a:t>Example: Host your own Blog</a:t>
            </a:r>
          </a:p>
          <a:p>
            <a:pPr lvl="1"/>
            <a:r>
              <a:rPr lang="en-US"/>
              <a:t>Simply publish Markdown file + images to your site</a:t>
            </a:r>
          </a:p>
          <a:p>
            <a:pPr lvl="1"/>
            <a:r>
              <a:rPr lang="en-US"/>
              <a:t>Markdown Parser that knows to render .md files</a:t>
            </a:r>
          </a:p>
          <a:p>
            <a:pPr lvl="1"/>
            <a:r>
              <a:rPr lang="en-US"/>
              <a:t>Find a useful folder structure:</a:t>
            </a:r>
            <a:br>
              <a:rPr lang="en-US"/>
            </a:br>
            <a:r>
              <a:rPr lang="en-US">
                <a:hlinkClick r:id="rId2"/>
              </a:rPr>
              <a:t>https://mySite.com/posts/2018/09/17/My-Title.md</a:t>
            </a:r>
            <a:r>
              <a:rPr lang="en-US"/>
              <a:t> </a:t>
            </a:r>
          </a:p>
          <a:p>
            <a:pPr marL="457200" lvl="1" indent="0">
              <a:buNone/>
            </a:pPr>
            <a:r>
              <a:rPr lang="en-US"/>
              <a:t>		</a:t>
            </a:r>
          </a:p>
          <a:p>
            <a:pPr lvl="2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89E095-B9D4-4D20-98D7-BC297DA37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Static Web Site Management</a:t>
            </a:r>
          </a:p>
        </p:txBody>
      </p:sp>
    </p:spTree>
    <p:extLst>
      <p:ext uri="{BB962C8B-B14F-4D97-AF65-F5344CB8AC3E}">
        <p14:creationId xmlns:p14="http://schemas.microsoft.com/office/powerpoint/2010/main" val="2242209711"/>
      </p:ext>
    </p:extLst>
  </p:cSld>
  <p:clrMapOvr>
    <a:masterClrMapping/>
  </p:clrMapOvr>
  <p:transition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CA557B-69A2-4890-890D-8F85DD5F4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1200" y="914400"/>
            <a:ext cx="11480800" cy="5562600"/>
          </a:xfrm>
        </p:spPr>
        <p:txBody>
          <a:bodyPr/>
          <a:lstStyle/>
          <a:p>
            <a:r>
              <a:rPr lang="en-US" sz="2000"/>
              <a:t>User Markdown Input is Dangerous</a:t>
            </a:r>
          </a:p>
          <a:p>
            <a:pPr lvl="1"/>
            <a:r>
              <a:rPr lang="en-US"/>
              <a:t>Markdown is HTML – raw HTML is allowed</a:t>
            </a:r>
          </a:p>
          <a:p>
            <a:pPr lvl="1"/>
            <a:r>
              <a:rPr lang="en-US" sz="2400" b="1">
                <a:solidFill>
                  <a:srgbClr val="FFFFCC"/>
                </a:solidFill>
              </a:rPr>
              <a:t>Treat User Markdown Input </a:t>
            </a:r>
            <a:br>
              <a:rPr lang="en-US" sz="2400" b="1">
                <a:solidFill>
                  <a:srgbClr val="FFFFCC"/>
                </a:solidFill>
              </a:rPr>
            </a:br>
            <a:r>
              <a:rPr lang="en-US" sz="2400" b="1">
                <a:solidFill>
                  <a:srgbClr val="FFFFCC"/>
                </a:solidFill>
              </a:rPr>
              <a:t>as you would raw HTML Input!</a:t>
            </a:r>
            <a:endParaRPr lang="en-US" b="1">
              <a:solidFill>
                <a:srgbClr val="FFFFCC"/>
              </a:solidFill>
            </a:endParaRPr>
          </a:p>
          <a:p>
            <a:r>
              <a:rPr lang="en-US" sz="2000"/>
              <a:t>Sanitize your HTML</a:t>
            </a:r>
          </a:p>
          <a:p>
            <a:pPr lvl="1"/>
            <a:r>
              <a:rPr lang="en-US"/>
              <a:t>Markdown output is susceptible XSS Attacks</a:t>
            </a:r>
          </a:p>
          <a:p>
            <a:pPr lvl="1"/>
            <a:r>
              <a:rPr lang="en-US"/>
              <a:t>It’s important to sanitize Markdown user Input</a:t>
            </a:r>
          </a:p>
          <a:p>
            <a:pPr lvl="1"/>
            <a:r>
              <a:rPr lang="en-US"/>
              <a:t>Remove </a:t>
            </a:r>
            <a:r>
              <a:rPr lang="en-US" b="1"/>
              <a:t>&lt;script&gt;</a:t>
            </a:r>
            <a:r>
              <a:rPr lang="en-US"/>
              <a:t> tags</a:t>
            </a:r>
          </a:p>
          <a:p>
            <a:pPr lvl="1"/>
            <a:r>
              <a:rPr lang="en-US"/>
              <a:t>Remove </a:t>
            </a:r>
            <a:r>
              <a:rPr lang="en-US" b="1"/>
              <a:t>javascript: </a:t>
            </a:r>
            <a:r>
              <a:rPr lang="en-US"/>
              <a:t>directives</a:t>
            </a:r>
          </a:p>
          <a:p>
            <a:pPr lvl="1"/>
            <a:r>
              <a:rPr lang="en-US"/>
              <a:t>Remove onXXX events</a:t>
            </a:r>
          </a:p>
          <a:p>
            <a:r>
              <a:rPr lang="en-US"/>
              <a:t>Turn off Scripts</a:t>
            </a:r>
          </a:p>
          <a:p>
            <a:pPr lvl="1"/>
            <a:r>
              <a:rPr lang="en-US"/>
              <a:t>Editors can disable script execution</a:t>
            </a:r>
          </a:p>
          <a:p>
            <a:pPr lvl="1"/>
            <a:r>
              <a:rPr lang="en-US"/>
              <a:t>Use </a:t>
            </a:r>
            <a:r>
              <a:rPr lang="en-US" b="1">
                <a:solidFill>
                  <a:srgbClr val="FFFFCC"/>
                </a:solidFill>
              </a:rPr>
              <a:t>lSanitizeHtml</a:t>
            </a:r>
            <a:r>
              <a:rPr lang="en-US"/>
              <a:t> in FoxPro HTML parser</a:t>
            </a:r>
          </a:p>
          <a:p>
            <a:pPr lvl="1"/>
            <a:r>
              <a:rPr lang="en-US"/>
              <a:t>Sanitation is on by default</a:t>
            </a:r>
          </a:p>
          <a:p>
            <a:endParaRPr lang="en-US" sz="2000" b="1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9CBE90-0E6E-47C8-964B-34B9BA152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HTML Sanitation</a:t>
            </a:r>
          </a:p>
        </p:txBody>
      </p:sp>
    </p:spTree>
    <p:extLst>
      <p:ext uri="{BB962C8B-B14F-4D97-AF65-F5344CB8AC3E}">
        <p14:creationId xmlns:p14="http://schemas.microsoft.com/office/powerpoint/2010/main" val="688051133"/>
      </p:ext>
    </p:extLst>
  </p:cSld>
  <p:clrMapOvr>
    <a:masterClrMapping/>
  </p:clrMapOvr>
  <p:transition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6364CA-A470-49BF-B306-7C74250E6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8774" y="914400"/>
            <a:ext cx="11480800" cy="5029200"/>
          </a:xfrm>
        </p:spPr>
        <p:txBody>
          <a:bodyPr/>
          <a:lstStyle/>
          <a:p>
            <a:r>
              <a:rPr lang="en-US" sz="2000"/>
              <a:t>HTML Editing is a Pain</a:t>
            </a:r>
          </a:p>
          <a:p>
            <a:pPr lvl="1"/>
            <a:r>
              <a:rPr lang="en-US" sz="1600"/>
              <a:t>HTML Tag Soup</a:t>
            </a:r>
          </a:p>
          <a:p>
            <a:pPr lvl="1"/>
            <a:r>
              <a:rPr lang="en-US" sz="1600"/>
              <a:t>Direct editing of HTML for anything but layout is </a:t>
            </a:r>
            <a:r>
              <a:rPr lang="en-US" sz="1600" b="1"/>
              <a:t>futile</a:t>
            </a:r>
            <a:endParaRPr lang="en-US" sz="1600"/>
          </a:p>
          <a:p>
            <a:r>
              <a:rPr lang="en-US" sz="2000"/>
              <a:t>Markdown represents HTML as Text</a:t>
            </a:r>
            <a:endParaRPr lang="en-US" sz="2000" dirty="0"/>
          </a:p>
          <a:p>
            <a:pPr lvl="1"/>
            <a:r>
              <a:rPr lang="en-US" sz="1600"/>
              <a:t>Text </a:t>
            </a:r>
            <a:r>
              <a:rPr lang="en-US" sz="1600" dirty="0"/>
              <a:t>based markup language</a:t>
            </a:r>
          </a:p>
          <a:p>
            <a:pPr lvl="1"/>
            <a:r>
              <a:rPr lang="en-US" sz="1600"/>
              <a:t>Uses simple directives to represent common </a:t>
            </a:r>
            <a:r>
              <a:rPr lang="en-US" sz="1600" dirty="0"/>
              <a:t>HTML concepts</a:t>
            </a:r>
          </a:p>
          <a:p>
            <a:pPr lvl="1"/>
            <a:r>
              <a:rPr lang="en-US" sz="1600"/>
              <a:t>Simple syntax that’s easy to learn</a:t>
            </a:r>
          </a:p>
          <a:p>
            <a:pPr lvl="1"/>
            <a:r>
              <a:rPr lang="en-US" sz="1600"/>
              <a:t>Very portable</a:t>
            </a:r>
          </a:p>
          <a:p>
            <a:pPr lvl="1"/>
            <a:r>
              <a:rPr lang="en-US" sz="1600"/>
              <a:t>Sharable</a:t>
            </a:r>
          </a:p>
          <a:p>
            <a:pPr lvl="1"/>
            <a:r>
              <a:rPr lang="en-US" sz="1600"/>
              <a:t>Great for developer text </a:t>
            </a:r>
          </a:p>
          <a:p>
            <a:r>
              <a:rPr lang="en-US" sz="2000"/>
              <a:t>Markdown </a:t>
            </a:r>
            <a:r>
              <a:rPr lang="en-US" sz="2000" dirty="0"/>
              <a:t>and HTML</a:t>
            </a:r>
          </a:p>
          <a:p>
            <a:pPr lvl="1"/>
            <a:r>
              <a:rPr lang="en-US" sz="1600"/>
              <a:t>Markdown syntax supports </a:t>
            </a:r>
            <a:r>
              <a:rPr lang="en-US" sz="1600" dirty="0"/>
              <a:t>limited </a:t>
            </a:r>
            <a:r>
              <a:rPr lang="en-US" sz="1600"/>
              <a:t>HTML features</a:t>
            </a:r>
          </a:p>
          <a:p>
            <a:pPr lvl="1"/>
            <a:r>
              <a:rPr lang="en-US" sz="1600"/>
              <a:t>Markdown is a </a:t>
            </a:r>
            <a:r>
              <a:rPr lang="en-US" sz="1600" b="1"/>
              <a:t>superset of HTML</a:t>
            </a:r>
            <a:endParaRPr lang="en-US" sz="20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065D03-D2A4-4065-9FD4-EB87FF51A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Markdown?</a:t>
            </a:r>
          </a:p>
        </p:txBody>
      </p:sp>
    </p:spTree>
    <p:extLst>
      <p:ext uri="{BB962C8B-B14F-4D97-AF65-F5344CB8AC3E}">
        <p14:creationId xmlns:p14="http://schemas.microsoft.com/office/powerpoint/2010/main" val="2848145682"/>
      </p:ext>
    </p:extLst>
  </p:cSld>
  <p:clrMapOvr>
    <a:masterClrMapping/>
  </p:clrMapOvr>
  <p:transition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0650A9C-9DB4-46A3-9E91-84CC0B44F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0"/>
            <a:ext cx="101437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395766"/>
      </p:ext>
    </p:extLst>
  </p:cSld>
  <p:clrMapOvr>
    <a:masterClrMapping/>
  </p:clrMapOvr>
  <p:transition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1B2FCE-1191-4ED3-B2DA-8441174F03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Markdown Usage Examples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E4BED35-1B2F-41CF-9278-9F968B1719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Ways that I use Markdown on a regular basis</a:t>
            </a:r>
          </a:p>
        </p:txBody>
      </p:sp>
    </p:spTree>
    <p:extLst>
      <p:ext uri="{BB962C8B-B14F-4D97-AF65-F5344CB8AC3E}">
        <p14:creationId xmlns:p14="http://schemas.microsoft.com/office/powerpoint/2010/main" val="2902340242"/>
      </p:ext>
    </p:extLst>
  </p:cSld>
  <p:clrMapOvr>
    <a:masterClrMapping/>
  </p:clrMapOvr>
  <p:transition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D60EB6-52A8-4116-8BEB-8B5FA240C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1480800" cy="5105400"/>
          </a:xfrm>
        </p:spPr>
        <p:txBody>
          <a:bodyPr/>
          <a:lstStyle/>
          <a:p>
            <a:r>
              <a:rPr lang="en-US" sz="2400"/>
              <a:t>Social Source Control Sites</a:t>
            </a:r>
          </a:p>
          <a:p>
            <a:pPr lvl="1"/>
            <a:r>
              <a:rPr lang="en-US" sz="2000"/>
              <a:t>If you look at Open Source Projects: </a:t>
            </a:r>
            <a:br>
              <a:rPr lang="en-US" sz="2000"/>
            </a:br>
            <a:r>
              <a:rPr lang="en-US" sz="2000" b="1"/>
              <a:t>Docs and announcements are in Markdown</a:t>
            </a:r>
          </a:p>
          <a:p>
            <a:pPr lvl="1"/>
            <a:r>
              <a:rPr lang="en-US" sz="2000"/>
              <a:t>Github, BitBucket, Visual Studio Online etc.</a:t>
            </a:r>
          </a:p>
          <a:p>
            <a:pPr lvl="1"/>
            <a:r>
              <a:rPr lang="en-US" sz="2000"/>
              <a:t>Markdown is ubiquitous for documentation</a:t>
            </a:r>
          </a:p>
          <a:p>
            <a:pPr lvl="1"/>
            <a:r>
              <a:rPr lang="en-US" sz="2000"/>
              <a:t>Any repositories using GIT tend to use Markdown</a:t>
            </a:r>
          </a:p>
          <a:p>
            <a:r>
              <a:rPr lang="en-US" sz="2400"/>
              <a:t>Documentation</a:t>
            </a:r>
          </a:p>
          <a:p>
            <a:pPr lvl="1"/>
            <a:r>
              <a:rPr lang="en-US" sz="2000"/>
              <a:t>Markdown use for all announcement and documentation</a:t>
            </a:r>
          </a:p>
          <a:p>
            <a:pPr lvl="1"/>
            <a:r>
              <a:rPr lang="en-US" sz="2000"/>
              <a:t>Project descriptions</a:t>
            </a:r>
          </a:p>
          <a:p>
            <a:pPr lvl="1"/>
            <a:r>
              <a:rPr lang="en-US" sz="2000"/>
              <a:t>Changelogs</a:t>
            </a:r>
          </a:p>
          <a:p>
            <a:pPr lvl="1"/>
            <a:r>
              <a:rPr lang="en-US" sz="2000"/>
              <a:t>Documentation</a:t>
            </a:r>
          </a:p>
          <a:p>
            <a:pPr lvl="1"/>
            <a:r>
              <a:rPr lang="en-US" sz="2000"/>
              <a:t>Wikis</a:t>
            </a:r>
          </a:p>
          <a:p>
            <a:pPr lvl="1"/>
            <a:endParaRPr lang="en-US" sz="20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90960C-267C-4B5F-B318-EE8EBF762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GitHub and Open Source</a:t>
            </a:r>
          </a:p>
        </p:txBody>
      </p:sp>
    </p:spTree>
    <p:extLst>
      <p:ext uri="{BB962C8B-B14F-4D97-AF65-F5344CB8AC3E}">
        <p14:creationId xmlns:p14="http://schemas.microsoft.com/office/powerpoint/2010/main" val="3227384906"/>
      </p:ext>
    </p:extLst>
  </p:cSld>
  <p:clrMapOvr>
    <a:masterClrMapping/>
  </p:clrMapOvr>
  <p:transition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4370C4-BB3C-468A-A158-B810720F0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2000"/>
            <a:ext cx="11480800" cy="5105400"/>
          </a:xfrm>
        </p:spPr>
        <p:txBody>
          <a:bodyPr/>
          <a:lstStyle/>
          <a:p>
            <a:r>
              <a:rPr lang="en-US" sz="2000"/>
              <a:t>Markdown as a Documentation Format</a:t>
            </a:r>
          </a:p>
          <a:p>
            <a:pPr lvl="1"/>
            <a:r>
              <a:rPr lang="en-US" sz="1600"/>
              <a:t>Easy to write</a:t>
            </a:r>
          </a:p>
          <a:p>
            <a:pPr lvl="1"/>
            <a:r>
              <a:rPr lang="en-US" sz="1600"/>
              <a:t>Easy to integrate into Tooling</a:t>
            </a:r>
          </a:p>
          <a:p>
            <a:r>
              <a:rPr lang="en-US" sz="2000"/>
              <a:t>Raw Markdown Documents</a:t>
            </a:r>
          </a:p>
          <a:p>
            <a:pPr lvl="1"/>
            <a:r>
              <a:rPr lang="en-US" sz="1600"/>
              <a:t>Support in Source Code Repositories</a:t>
            </a:r>
          </a:p>
          <a:p>
            <a:pPr lvl="1"/>
            <a:r>
              <a:rPr lang="en-US" sz="1600"/>
              <a:t>All support direct display of Markdown as HTML</a:t>
            </a:r>
          </a:p>
          <a:p>
            <a:pPr lvl="1"/>
            <a:r>
              <a:rPr lang="en-US" sz="1600"/>
              <a:t>Specific tools for Documentation</a:t>
            </a:r>
          </a:p>
          <a:p>
            <a:pPr lvl="1"/>
            <a:r>
              <a:rPr lang="en-US" sz="1600"/>
              <a:t>Github Wikis, Atlassian Docs</a:t>
            </a:r>
          </a:p>
          <a:p>
            <a:r>
              <a:rPr lang="en-US" sz="2000"/>
              <a:t>Dedicated Tools</a:t>
            </a:r>
          </a:p>
          <a:p>
            <a:pPr lvl="1"/>
            <a:r>
              <a:rPr lang="en-US" sz="1600"/>
              <a:t>Tools can make documentation creation easier</a:t>
            </a:r>
          </a:p>
          <a:p>
            <a:pPr lvl="1"/>
            <a:r>
              <a:rPr lang="en-US" sz="1600"/>
              <a:t>Easier topic linking</a:t>
            </a:r>
          </a:p>
          <a:p>
            <a:pPr lvl="1"/>
            <a:r>
              <a:rPr lang="en-US" sz="1600"/>
              <a:t>Helpful tooling to bring in external content (images/links)</a:t>
            </a:r>
          </a:p>
          <a:p>
            <a:r>
              <a:rPr lang="en-US" sz="2000"/>
              <a:t>Doc Tools I’ve Built using Markdown</a:t>
            </a:r>
          </a:p>
          <a:p>
            <a:pPr lvl="1"/>
            <a:r>
              <a:rPr lang="en-US" sz="1600"/>
              <a:t>Html Help Builder</a:t>
            </a:r>
          </a:p>
          <a:p>
            <a:pPr lvl="1"/>
            <a:r>
              <a:rPr lang="en-US" sz="1600"/>
              <a:t>KavaDocs</a:t>
            </a:r>
          </a:p>
          <a:p>
            <a:pPr lvl="1"/>
            <a:r>
              <a:rPr lang="en-US" sz="1600"/>
              <a:t>Markdown Monster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63D81E-1342-4C1A-91EB-E776EB0DB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Documentation Creation</a:t>
            </a:r>
          </a:p>
        </p:txBody>
      </p:sp>
    </p:spTree>
    <p:extLst>
      <p:ext uri="{BB962C8B-B14F-4D97-AF65-F5344CB8AC3E}">
        <p14:creationId xmlns:p14="http://schemas.microsoft.com/office/powerpoint/2010/main" val="1970367886"/>
      </p:ext>
    </p:extLst>
  </p:cSld>
  <p:clrMapOvr>
    <a:masterClrMapping/>
  </p:clrMapOvr>
  <p:transition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E3BD87-8FE0-4D37-A87B-335B732B8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066800"/>
            <a:ext cx="11480800" cy="5105400"/>
          </a:xfrm>
        </p:spPr>
        <p:txBody>
          <a:bodyPr/>
          <a:lstStyle/>
          <a:p>
            <a:r>
              <a:rPr lang="en-US"/>
              <a:t>Markdown for any Memo style Text</a:t>
            </a:r>
          </a:p>
          <a:p>
            <a:pPr lvl="1"/>
            <a:r>
              <a:rPr lang="en-US"/>
              <a:t>Any application that stores block text </a:t>
            </a:r>
            <a:br>
              <a:rPr lang="en-US"/>
            </a:br>
            <a:r>
              <a:rPr lang="en-US"/>
              <a:t>can benefit from Markdown content</a:t>
            </a:r>
          </a:p>
          <a:p>
            <a:r>
              <a:rPr lang="en-US"/>
              <a:t>Application stored Text</a:t>
            </a:r>
          </a:p>
          <a:p>
            <a:pPr lvl="1"/>
            <a:r>
              <a:rPr lang="en-US"/>
              <a:t>Inventory Item Listings on a Web Site</a:t>
            </a:r>
          </a:p>
          <a:p>
            <a:pPr lvl="1"/>
            <a:r>
              <a:rPr lang="en-US"/>
              <a:t>Message board Topics</a:t>
            </a:r>
          </a:p>
          <a:p>
            <a:r>
              <a:rPr lang="en-US"/>
              <a:t>Examples:</a:t>
            </a:r>
          </a:p>
          <a:p>
            <a:pPr lvl="1"/>
            <a:r>
              <a:rPr lang="en-US"/>
              <a:t>Html Help Builder – Topic fields use Markdown</a:t>
            </a:r>
          </a:p>
          <a:p>
            <a:pPr lvl="1"/>
            <a:r>
              <a:rPr lang="en-US"/>
              <a:t>KavaDocs – Using Markdown files (plus Yaml headers) for docs</a:t>
            </a:r>
          </a:p>
          <a:p>
            <a:pPr lvl="1"/>
            <a:r>
              <a:rPr lang="en-US"/>
              <a:t>Web Store – Inventory descriptions as Markdown</a:t>
            </a:r>
          </a:p>
          <a:p>
            <a:pPr lvl="1"/>
            <a:r>
              <a:rPr lang="en-US"/>
              <a:t>Message Board – Message content stored as Markdown</a:t>
            </a:r>
          </a:p>
          <a:p>
            <a:pPr lvl="1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CB6A45-0FD8-462C-BAFF-57785B230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Integration</a:t>
            </a:r>
          </a:p>
        </p:txBody>
      </p:sp>
    </p:spTree>
    <p:extLst>
      <p:ext uri="{BB962C8B-B14F-4D97-AF65-F5344CB8AC3E}">
        <p14:creationId xmlns:p14="http://schemas.microsoft.com/office/powerpoint/2010/main" val="3477397471"/>
      </p:ext>
    </p:extLst>
  </p:cSld>
  <p:clrMapOvr>
    <a:masterClrMapping/>
  </p:clrMapOvr>
  <p:transition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CB0BD3-41D3-44D3-B7D5-A5FD3C2A4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8340"/>
            <a:ext cx="11430000" cy="627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500462"/>
      </p:ext>
    </p:extLst>
  </p:cSld>
  <p:clrMapOvr>
    <a:masterClrMapping/>
  </p:clrMapOvr>
  <p:transition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3D59EE-52E7-4EF1-8A11-71BA5EAD9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758" y="304800"/>
            <a:ext cx="11050484" cy="611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51201"/>
      </p:ext>
    </p:extLst>
  </p:cSld>
  <p:clrMapOvr>
    <a:masterClrMapping/>
  </p:clrMapOvr>
  <p:transition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0EAFB5-BB55-4FE0-B9DC-63E696C43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76200"/>
            <a:ext cx="9609480" cy="654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325351"/>
      </p:ext>
    </p:extLst>
  </p:cSld>
  <p:clrMapOvr>
    <a:masterClrMapping/>
  </p:clrMapOvr>
  <p:transition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D04FFB-E16F-406B-8FFC-6B1E577209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GitHub Gist</a:t>
            </a:r>
          </a:p>
          <a:p>
            <a:pPr lvl="1"/>
            <a:r>
              <a:rPr lang="en-US" sz="1400"/>
              <a:t>Code Snippet Sharing Site</a:t>
            </a:r>
          </a:p>
          <a:p>
            <a:pPr lvl="1"/>
            <a:r>
              <a:rPr lang="en-US" sz="1400"/>
              <a:t>Post code – share link on Social Media/Email</a:t>
            </a:r>
          </a:p>
          <a:p>
            <a:pPr lvl="1"/>
            <a:r>
              <a:rPr lang="en-US" sz="1400"/>
              <a:t>Snippets are API accessible and are embeddable</a:t>
            </a:r>
          </a:p>
          <a:p>
            <a:pPr lvl="1"/>
            <a:r>
              <a:rPr lang="en-US" sz="1400"/>
              <a:t>Has support for Markdown</a:t>
            </a:r>
          </a:p>
          <a:p>
            <a:r>
              <a:rPr lang="en-US" sz="1800"/>
              <a:t>Use Cases</a:t>
            </a:r>
          </a:p>
          <a:p>
            <a:pPr lvl="1"/>
            <a:r>
              <a:rPr lang="en-US" sz="1400"/>
              <a:t>Obviously: Code Snippet Sharing</a:t>
            </a:r>
          </a:p>
          <a:p>
            <a:pPr lvl="1"/>
            <a:r>
              <a:rPr lang="en-US" sz="1400"/>
              <a:t>Micro-blogging: Quick way to publish Markdown Content</a:t>
            </a:r>
          </a:p>
          <a:p>
            <a:pPr lvl="1"/>
            <a:r>
              <a:rPr lang="en-US" sz="1400"/>
              <a:t>Online Markdown Storage</a:t>
            </a:r>
          </a:p>
          <a:p>
            <a:r>
              <a:rPr lang="en-US" sz="1800"/>
              <a:t>Extended Code Snippet Sharing</a:t>
            </a:r>
          </a:p>
          <a:p>
            <a:pPr lvl="1"/>
            <a:r>
              <a:rPr lang="en-US" sz="1400"/>
              <a:t>Prefer to use Markdown than specific file syntax</a:t>
            </a:r>
          </a:p>
          <a:p>
            <a:pPr lvl="1"/>
            <a:r>
              <a:rPr lang="en-US" sz="1400"/>
              <a:t>Use Markdown instead of specific Code Snippet</a:t>
            </a:r>
          </a:p>
          <a:p>
            <a:r>
              <a:rPr lang="en-US" sz="1800"/>
              <a:t>Use Gist as Shared File Storage</a:t>
            </a:r>
          </a:p>
          <a:p>
            <a:pPr lvl="1"/>
            <a:r>
              <a:rPr lang="en-US" sz="1400"/>
              <a:t>Use Gist to store Markdown for say a Blog post</a:t>
            </a:r>
          </a:p>
          <a:p>
            <a:pPr lvl="1"/>
            <a:r>
              <a:rPr lang="en-US" sz="1400"/>
              <a:t>Application can load the Markdown from Gist via API</a:t>
            </a:r>
          </a:p>
          <a:p>
            <a:pPr marL="457200" lvl="1" indent="0">
              <a:buNone/>
            </a:pPr>
            <a:endParaRPr lang="en-US" sz="14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768DCC-676E-4B8C-B2AD-747366E95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 Snippets and MicroBlogging with Gists</a:t>
            </a:r>
          </a:p>
        </p:txBody>
      </p:sp>
    </p:spTree>
    <p:extLst>
      <p:ext uri="{BB962C8B-B14F-4D97-AF65-F5344CB8AC3E}">
        <p14:creationId xmlns:p14="http://schemas.microsoft.com/office/powerpoint/2010/main" val="68763563"/>
      </p:ext>
    </p:extLst>
  </p:cSld>
  <p:clrMapOvr>
    <a:masterClrMapping/>
  </p:clrMapOvr>
  <p:transition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4CCA372-F1F6-44E3-BE38-D71DAE1CF3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/>
              <a:t>Notes</a:t>
            </a:r>
          </a:p>
          <a:p>
            <a:pPr lvl="1"/>
            <a:r>
              <a:rPr lang="en-US" sz="1600"/>
              <a:t>General Notes</a:t>
            </a:r>
          </a:p>
          <a:p>
            <a:pPr lvl="1"/>
            <a:r>
              <a:rPr lang="en-US" sz="1600"/>
              <a:t>Call Log</a:t>
            </a:r>
          </a:p>
          <a:p>
            <a:pPr lvl="1"/>
            <a:r>
              <a:rPr lang="en-US" sz="1600"/>
              <a:t>Client Specific Notes </a:t>
            </a:r>
          </a:p>
          <a:p>
            <a:pPr lvl="1"/>
            <a:r>
              <a:rPr lang="en-US" sz="1600"/>
              <a:t>Store Files and Folders to Categorize</a:t>
            </a:r>
          </a:p>
          <a:p>
            <a:r>
              <a:rPr lang="en-US" sz="2000"/>
              <a:t>Lists</a:t>
            </a:r>
          </a:p>
          <a:p>
            <a:pPr lvl="1"/>
            <a:r>
              <a:rPr lang="en-US" sz="1600"/>
              <a:t>Todo Lists</a:t>
            </a:r>
          </a:p>
          <a:p>
            <a:pPr lvl="1"/>
            <a:r>
              <a:rPr lang="en-US" sz="1600"/>
              <a:t>Work Items</a:t>
            </a:r>
          </a:p>
          <a:p>
            <a:r>
              <a:rPr lang="en-US" sz="2000"/>
              <a:t>Share using DropBox, OneNote etc.</a:t>
            </a:r>
          </a:p>
          <a:p>
            <a:pPr lvl="1"/>
            <a:r>
              <a:rPr lang="en-US" sz="1600"/>
              <a:t>Easy to share documents across machines these days</a:t>
            </a:r>
          </a:p>
          <a:p>
            <a:pPr lvl="1"/>
            <a:r>
              <a:rPr lang="en-US" sz="1600"/>
              <a:t>Shared ‘clipboard` to share text across machines</a:t>
            </a:r>
          </a:p>
          <a:p>
            <a:r>
              <a:rPr lang="en-US" sz="2000"/>
              <a:t>Other Useful Features</a:t>
            </a:r>
          </a:p>
          <a:p>
            <a:pPr lvl="1"/>
            <a:r>
              <a:rPr lang="en-US" sz="1600"/>
              <a:t>Markdown Monster: Favorites to easily access common files/folders</a:t>
            </a:r>
          </a:p>
          <a:p>
            <a:pPr lvl="1"/>
            <a:r>
              <a:rPr lang="en-US" sz="1600"/>
              <a:t>Markdown Monster: Save encrypted Files for sensitive information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3D6E632-38AB-43D2-8C6E-6F0EB3175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Notes and Lists</a:t>
            </a:r>
          </a:p>
        </p:txBody>
      </p:sp>
    </p:spTree>
    <p:extLst>
      <p:ext uri="{BB962C8B-B14F-4D97-AF65-F5344CB8AC3E}">
        <p14:creationId xmlns:p14="http://schemas.microsoft.com/office/powerpoint/2010/main" val="1397370399"/>
      </p:ext>
    </p:extLst>
  </p:cSld>
  <p:clrMapOvr>
    <a:masterClrMapping/>
  </p:clrMapOvr>
  <p:transition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DDFB4F9-5451-43EB-BA6D-84152043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Markdown Look Like?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0335C0-90E2-4F74-95AA-98B81EC6E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762000"/>
            <a:ext cx="783537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615146"/>
      </p:ext>
    </p:extLst>
  </p:cSld>
  <p:clrMapOvr>
    <a:masterClrMapping/>
  </p:clrMapOvr>
  <p:transition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1F9D4E-DF44-4F05-BACE-16477717A3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Markdown Rocks</a:t>
            </a:r>
          </a:p>
          <a:p>
            <a:pPr lvl="1"/>
            <a:r>
              <a:rPr lang="en-US"/>
              <a:t>Easy to use</a:t>
            </a:r>
          </a:p>
          <a:p>
            <a:pPr lvl="1"/>
            <a:r>
              <a:rPr lang="en-US"/>
              <a:t>Easy to integrate into applications</a:t>
            </a:r>
          </a:p>
          <a:p>
            <a:pPr lvl="1"/>
            <a:r>
              <a:rPr lang="en-US"/>
              <a:t>Easy to extend and customize</a:t>
            </a:r>
          </a:p>
          <a:p>
            <a:r>
              <a:rPr lang="en-US"/>
              <a:t>Markdown is wildly popular</a:t>
            </a:r>
          </a:p>
          <a:p>
            <a:pPr lvl="1"/>
            <a:r>
              <a:rPr lang="en-US"/>
              <a:t>Used for most things documentation</a:t>
            </a:r>
          </a:p>
          <a:p>
            <a:pPr lvl="1"/>
            <a:r>
              <a:rPr lang="en-US"/>
              <a:t>Used for just about all open source documentation</a:t>
            </a:r>
          </a:p>
          <a:p>
            <a:pPr lvl="1"/>
            <a:r>
              <a:rPr lang="en-US"/>
              <a:t>Good to be familiar with </a:t>
            </a:r>
          </a:p>
          <a:p>
            <a:r>
              <a:rPr lang="en-US"/>
              <a:t>Markdown is addictive</a:t>
            </a:r>
          </a:p>
          <a:p>
            <a:pPr lvl="1"/>
            <a:r>
              <a:rPr lang="en-US"/>
              <a:t>For me it has been a game changer</a:t>
            </a:r>
          </a:p>
          <a:p>
            <a:pPr lvl="1"/>
            <a:r>
              <a:rPr lang="en-US"/>
              <a:t>Cleaner more organized Workflow</a:t>
            </a:r>
          </a:p>
          <a:p>
            <a:pPr lvl="1"/>
            <a:r>
              <a:rPr lang="en-US"/>
              <a:t>Consolidated a ton of different tools into one</a:t>
            </a:r>
          </a:p>
          <a:p>
            <a:endParaRPr lang="en-US"/>
          </a:p>
          <a:p>
            <a:pPr lvl="2"/>
            <a:endParaRPr lang="en-US"/>
          </a:p>
          <a:p>
            <a:pPr lvl="1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BC7D29-FE4B-4CAB-A097-5BB5D263B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379341776"/>
      </p:ext>
    </p:extLst>
  </p:cSld>
  <p:clrMapOvr>
    <a:masterClrMapping/>
  </p:clrMapOvr>
  <p:transition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48A531-13BD-42AD-A332-33C02482A1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Resources</a:t>
            </a:r>
          </a:p>
          <a:p>
            <a:pPr lvl="1"/>
            <a:r>
              <a:rPr lang="en-US"/>
              <a:t>Github: Source Code, White Paper and Slides</a:t>
            </a:r>
            <a:br>
              <a:rPr lang="en-US"/>
            </a:br>
            <a:br>
              <a:rPr lang="en-US" sz="500"/>
            </a:br>
            <a:r>
              <a:rPr lang="en-US">
                <a:solidFill>
                  <a:schemeClr val="tx1">
                    <a:lumMod val="95000"/>
                  </a:schemeClr>
                </a:solidFill>
                <a:hlinkClick r:id="rId2"/>
              </a:rPr>
              <a:t>https://github.com/RickStrahl/SWFOX2018_MarkdownWithFoxPro</a:t>
            </a:r>
            <a:br>
              <a:rPr lang="en-US">
                <a:solidFill>
                  <a:schemeClr val="tx1">
                    <a:lumMod val="95000"/>
                  </a:schemeClr>
                </a:solidFill>
              </a:rPr>
            </a:br>
            <a:endParaRPr lang="en-US"/>
          </a:p>
          <a:p>
            <a:r>
              <a:rPr lang="en-US"/>
              <a:t>Contact Rick</a:t>
            </a:r>
          </a:p>
          <a:p>
            <a:pPr lvl="1"/>
            <a:r>
              <a:rPr lang="en-US" b="1">
                <a:hlinkClick r:id="rId3"/>
              </a:rPr>
              <a:t>@RickStrahl</a:t>
            </a:r>
            <a:r>
              <a:rPr lang="en-US" b="1"/>
              <a:t>  on Twitter</a:t>
            </a:r>
          </a:p>
          <a:p>
            <a:pPr lvl="1"/>
            <a:r>
              <a:rPr lang="en-US" b="1">
                <a:hlinkClick r:id="rId4"/>
              </a:rPr>
              <a:t>https://weblog.west-wind.com</a:t>
            </a:r>
            <a:endParaRPr lang="en-US" b="1"/>
          </a:p>
          <a:p>
            <a:pPr lvl="1"/>
            <a:r>
              <a:rPr lang="en-US" b="1">
                <a:hlinkClick r:id="rId5"/>
              </a:rPr>
              <a:t>https://west-wind.com/wconnect/weblog/</a:t>
            </a:r>
            <a:r>
              <a:rPr lang="en-US" b="1"/>
              <a:t> </a:t>
            </a:r>
          </a:p>
          <a:p>
            <a:pPr lvl="1"/>
            <a:r>
              <a:rPr lang="en-US" b="1">
                <a:hlinkClick r:id="rId6"/>
              </a:rPr>
              <a:t>rstrahl@west-wind.com</a:t>
            </a:r>
            <a:r>
              <a:rPr lang="en-US" b="1"/>
              <a:t>	</a:t>
            </a:r>
            <a:endParaRPr lang="en-US"/>
          </a:p>
          <a:p>
            <a:pPr marL="457200" lvl="1" indent="0">
              <a:buNone/>
            </a:pP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285E1C-0327-484C-9555-5AF3541A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4676648"/>
      </p:ext>
    </p:extLst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CEC450-AEE5-4019-B734-5017782D6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876300"/>
            <a:ext cx="11480800" cy="5105400"/>
          </a:xfrm>
        </p:spPr>
        <p:txBody>
          <a:bodyPr/>
          <a:lstStyle/>
          <a:p>
            <a:r>
              <a:rPr lang="en-US" sz="2400"/>
              <a:t>Plain Text</a:t>
            </a:r>
          </a:p>
          <a:p>
            <a:pPr lvl="1"/>
            <a:r>
              <a:rPr lang="en-US"/>
              <a:t>No special Editors</a:t>
            </a:r>
          </a:p>
          <a:p>
            <a:pPr lvl="1"/>
            <a:r>
              <a:rPr lang="en-US"/>
              <a:t>Notepad or Editbox works</a:t>
            </a:r>
          </a:p>
          <a:p>
            <a:pPr lvl="1"/>
            <a:r>
              <a:rPr lang="en-US"/>
              <a:t>HTML represented as plain text</a:t>
            </a:r>
          </a:p>
          <a:p>
            <a:r>
              <a:rPr lang="en-US" sz="2400"/>
              <a:t>Simple</a:t>
            </a:r>
          </a:p>
          <a:p>
            <a:pPr lvl="1"/>
            <a:r>
              <a:rPr lang="en-US"/>
              <a:t>Easy to learn</a:t>
            </a:r>
          </a:p>
          <a:p>
            <a:pPr lvl="1"/>
            <a:r>
              <a:rPr lang="en-US"/>
              <a:t>Easy to type and edit</a:t>
            </a:r>
          </a:p>
          <a:p>
            <a:r>
              <a:rPr lang="en-US" sz="2400"/>
              <a:t>Raw Document Editing</a:t>
            </a:r>
          </a:p>
          <a:p>
            <a:pPr lvl="1"/>
            <a:r>
              <a:rPr lang="en-US"/>
              <a:t>You always see the raw Markdown</a:t>
            </a:r>
          </a:p>
          <a:p>
            <a:pPr lvl="1"/>
            <a:r>
              <a:rPr lang="en-US"/>
              <a:t>Any tooling adds raw Markdown you can look at and learn from</a:t>
            </a:r>
          </a:p>
          <a:p>
            <a:r>
              <a:rPr lang="en-US" sz="2400"/>
              <a:t>Productivity</a:t>
            </a:r>
          </a:p>
          <a:p>
            <a:pPr lvl="1"/>
            <a:r>
              <a:rPr lang="en-US"/>
              <a:t>Plain text is less distracting</a:t>
            </a:r>
          </a:p>
          <a:p>
            <a:pPr lvl="1"/>
            <a:r>
              <a:rPr lang="en-US"/>
              <a:t>Fast for writing</a:t>
            </a:r>
          </a:p>
          <a:p>
            <a:pPr marL="0" indent="0">
              <a:buNone/>
            </a:pPr>
            <a:endParaRPr lang="en-US" sz="24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84AD7BF-AF10-4752-A19C-EAAD57EF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Markdown?</a:t>
            </a:r>
          </a:p>
        </p:txBody>
      </p:sp>
    </p:spTree>
    <p:extLst>
      <p:ext uri="{BB962C8B-B14F-4D97-AF65-F5344CB8AC3E}">
        <p14:creationId xmlns:p14="http://schemas.microsoft.com/office/powerpoint/2010/main" val="766246462"/>
      </p:ext>
    </p:extLst>
  </p:cSld>
  <p:clrMapOvr>
    <a:masterClrMapping/>
  </p:clrMapOvr>
  <p:transition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C5595E-200F-4F0F-95DF-78C04F9DDB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/>
              <a:t>Edit with any Editor</a:t>
            </a:r>
          </a:p>
          <a:p>
            <a:pPr lvl="1"/>
            <a:r>
              <a:rPr lang="en-US" sz="1600"/>
              <a:t>No special tooling required</a:t>
            </a:r>
          </a:p>
          <a:p>
            <a:pPr lvl="1"/>
            <a:r>
              <a:rPr lang="en-US" sz="1600"/>
              <a:t>Use Notepad, an Editbox or </a:t>
            </a:r>
            <a:r>
              <a:rPr lang="en-US" sz="1600" b="1"/>
              <a:t>&lt;textarea&gt;</a:t>
            </a:r>
            <a:r>
              <a:rPr lang="en-US" sz="1600"/>
              <a:t> on the Web</a:t>
            </a:r>
          </a:p>
          <a:p>
            <a:r>
              <a:rPr lang="en-US" sz="2000"/>
              <a:t>Easy to Compare and Share</a:t>
            </a:r>
          </a:p>
          <a:p>
            <a:pPr lvl="1"/>
            <a:r>
              <a:rPr lang="en-US" sz="1600"/>
              <a:t>Plain text works great for Source Control Merging</a:t>
            </a:r>
          </a:p>
          <a:p>
            <a:pPr lvl="1"/>
            <a:r>
              <a:rPr lang="en-US" sz="1600"/>
              <a:t>Documentation solutions *love* Markdown </a:t>
            </a:r>
          </a:p>
          <a:p>
            <a:pPr lvl="1"/>
            <a:r>
              <a:rPr lang="en-US" sz="1600"/>
              <a:t>Most source code repos render Markdown as HTML</a:t>
            </a:r>
          </a:p>
          <a:p>
            <a:r>
              <a:rPr lang="en-US" sz="2000"/>
              <a:t>Fast</a:t>
            </a:r>
          </a:p>
          <a:p>
            <a:pPr lvl="1"/>
            <a:r>
              <a:rPr lang="en-US" sz="1600"/>
              <a:t>Markdown is edited as plain text</a:t>
            </a:r>
          </a:p>
          <a:p>
            <a:pPr lvl="1"/>
            <a:r>
              <a:rPr lang="en-US" sz="1600"/>
              <a:t>Plain text allows for fast and efficient editors</a:t>
            </a:r>
          </a:p>
          <a:p>
            <a:r>
              <a:rPr lang="en-US" sz="2000"/>
              <a:t>Developer Friendly</a:t>
            </a:r>
          </a:p>
          <a:p>
            <a:pPr lvl="1"/>
            <a:r>
              <a:rPr lang="en-US" sz="1600"/>
              <a:t>Works with any text editor – including your favorite!</a:t>
            </a:r>
          </a:p>
          <a:p>
            <a:pPr lvl="1"/>
            <a:r>
              <a:rPr lang="en-US" sz="1600"/>
              <a:t>Easy support for code block embedding as plain text</a:t>
            </a:r>
          </a:p>
          <a:p>
            <a:pPr lvl="1"/>
            <a:r>
              <a:rPr lang="en-US" sz="1600"/>
              <a:t>Markdown is portable – easy cut and paste</a:t>
            </a:r>
          </a:p>
          <a:p>
            <a:pPr lvl="1"/>
            <a:r>
              <a:rPr lang="en-US" sz="1600"/>
              <a:t>Extensible – Easy to build tooling for editing and output customization</a:t>
            </a:r>
          </a:p>
          <a:p>
            <a:pPr lvl="1"/>
            <a:endParaRPr lang="en-US" sz="16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673A81-C49A-4E40-ABAA-DC558D3B6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Markdown </a:t>
            </a:r>
            <a:r>
              <a:rPr lang="en-US" sz="2400"/>
              <a:t>(continued)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105675"/>
      </p:ext>
    </p:extLst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83346-D7D8-401E-A05B-7BDBEA9B08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/>
              <a:t>Markdown is everywhere for Documentation</a:t>
            </a:r>
          </a:p>
          <a:p>
            <a:pPr lvl="1"/>
            <a:r>
              <a:rPr lang="en-US" sz="1600"/>
              <a:t>Uquititous for developer documentation solutions</a:t>
            </a:r>
          </a:p>
          <a:p>
            <a:pPr lvl="1"/>
            <a:r>
              <a:rPr lang="en-US" sz="1600"/>
              <a:t>Github, BitBucket, Microsoft Docs have native Markdown rendering support</a:t>
            </a:r>
          </a:p>
          <a:p>
            <a:pPr lvl="1"/>
            <a:r>
              <a:rPr lang="en-US" sz="1600"/>
              <a:t>Editing and preview support</a:t>
            </a:r>
          </a:p>
          <a:p>
            <a:pPr lvl="1"/>
            <a:r>
              <a:rPr lang="en-US" sz="1600"/>
              <a:t>Fast editing</a:t>
            </a:r>
          </a:p>
          <a:p>
            <a:pPr lvl="1"/>
            <a:r>
              <a:rPr lang="en-US" sz="1600"/>
              <a:t>Content Focused</a:t>
            </a:r>
          </a:p>
          <a:p>
            <a:r>
              <a:rPr lang="en-US" sz="2000"/>
              <a:t>Easy to Compare, Easy to Share</a:t>
            </a:r>
          </a:p>
          <a:p>
            <a:pPr lvl="1"/>
            <a:r>
              <a:rPr lang="en-US" sz="1600"/>
              <a:t>Markdown is text and so can be merged with Git</a:t>
            </a:r>
          </a:p>
          <a:p>
            <a:pPr lvl="1"/>
            <a:r>
              <a:rPr lang="en-US" sz="1600"/>
              <a:t>Markdown documents are easy to share in source code repositories</a:t>
            </a:r>
          </a:p>
          <a:p>
            <a:pPr lvl="1"/>
            <a:r>
              <a:rPr lang="en-US" sz="1600"/>
              <a:t>Source code repos have native Markdown rendering support</a:t>
            </a:r>
            <a:endParaRPr lang="en-US" sz="1400"/>
          </a:p>
          <a:p>
            <a:r>
              <a:rPr lang="en-US" sz="2000"/>
              <a:t>Extensible</a:t>
            </a:r>
          </a:p>
          <a:p>
            <a:pPr lvl="1"/>
            <a:r>
              <a:rPr lang="en-US" sz="1600"/>
              <a:t>Easy to customize Markdown Rendering from text</a:t>
            </a:r>
          </a:p>
          <a:p>
            <a:pPr lvl="1"/>
            <a:r>
              <a:rPr lang="en-US" sz="1600"/>
              <a:t>Possible to build sophisticated tooling around Markdown</a:t>
            </a:r>
          </a:p>
          <a:p>
            <a:pPr lvl="1"/>
            <a:r>
              <a:rPr lang="en-US" sz="1600"/>
              <a:t>Lots of Markdown based document solutions exist (ePub,Pdf,revealJs etc)</a:t>
            </a:r>
          </a:p>
          <a:p>
            <a:pPr lvl="1"/>
            <a:r>
              <a:rPr lang="en-US" sz="1600"/>
              <a:t>Even creating a custom editor is not rocket science</a:t>
            </a:r>
          </a:p>
          <a:p>
            <a:pPr marL="457200" lvl="1" indent="0">
              <a:buNone/>
            </a:pPr>
            <a:endParaRPr lang="en-US" sz="1600"/>
          </a:p>
          <a:p>
            <a:endParaRPr lang="en-US" sz="20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E30EF5-C773-4220-94A8-B3108CB25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Markdown for Writing &amp;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574796644"/>
      </p:ext>
    </p:extLst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3DC022-4D18-47E0-B439-7F3841856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914400"/>
            <a:ext cx="11480800" cy="5334000"/>
          </a:xfrm>
        </p:spPr>
        <p:txBody>
          <a:bodyPr/>
          <a:lstStyle/>
          <a:p>
            <a:r>
              <a:rPr lang="en-US"/>
              <a:t>Markdown is HTML </a:t>
            </a:r>
          </a:p>
          <a:p>
            <a:pPr lvl="1"/>
            <a:r>
              <a:rPr lang="en-US"/>
              <a:t>Markdown is easier to create than HTML</a:t>
            </a:r>
          </a:p>
          <a:p>
            <a:pPr lvl="1"/>
            <a:r>
              <a:rPr lang="en-US"/>
              <a:t>Useful for non-layout blocks of text or entire pages</a:t>
            </a:r>
          </a:p>
          <a:p>
            <a:pPr lvl="1"/>
            <a:r>
              <a:rPr lang="en-US"/>
              <a:t>Unlike HTML, can be edited by non-technical people</a:t>
            </a:r>
          </a:p>
          <a:p>
            <a:r>
              <a:rPr lang="en-US"/>
              <a:t>HTML Islands</a:t>
            </a:r>
          </a:p>
          <a:p>
            <a:pPr lvl="1"/>
            <a:r>
              <a:rPr lang="en-US"/>
              <a:t>Small blocks of Markdown inside of larger documents</a:t>
            </a:r>
          </a:p>
          <a:p>
            <a:pPr lvl="1"/>
            <a:r>
              <a:rPr lang="en-US"/>
              <a:t>Useful for largish blocks of text</a:t>
            </a:r>
          </a:p>
          <a:p>
            <a:pPr lvl="1"/>
            <a:r>
              <a:rPr lang="en-US"/>
              <a:t>Great for static sites</a:t>
            </a:r>
          </a:p>
          <a:p>
            <a:pPr lvl="1"/>
            <a:r>
              <a:rPr lang="en-US"/>
              <a:t>Easier to maintain than HTML text</a:t>
            </a:r>
          </a:p>
          <a:p>
            <a:r>
              <a:rPr lang="en-US"/>
              <a:t>Markdown Documents</a:t>
            </a:r>
          </a:p>
          <a:p>
            <a:pPr lvl="1"/>
            <a:r>
              <a:rPr lang="en-US"/>
              <a:t>Similar to the way Github/BitBucket serve Markdown</a:t>
            </a:r>
          </a:p>
          <a:p>
            <a:pPr lvl="1"/>
            <a:r>
              <a:rPr lang="en-US"/>
              <a:t>Simple to create pages on disk and served as Web content</a:t>
            </a:r>
          </a:p>
          <a:p>
            <a:pPr lvl="1"/>
            <a:r>
              <a:rPr lang="en-US"/>
              <a:t>Load Markdown output into a page/site template</a:t>
            </a:r>
          </a:p>
          <a:p>
            <a:pPr lvl="1"/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D36BD4-1AA2-4AD1-A2A0-E6B79BAA7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Markdown as static Web Content</a:t>
            </a:r>
          </a:p>
        </p:txBody>
      </p:sp>
    </p:spTree>
    <p:extLst>
      <p:ext uri="{BB962C8B-B14F-4D97-AF65-F5344CB8AC3E}">
        <p14:creationId xmlns:p14="http://schemas.microsoft.com/office/powerpoint/2010/main" val="2960045916"/>
      </p:ext>
    </p:extLst>
  </p:cSld>
  <p:clrMapOvr>
    <a:masterClrMapping/>
  </p:clrMapOvr>
  <p:transition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75B6A1-98DF-45B9-8805-194AB428AA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Anywhere you need rich text input</a:t>
            </a:r>
          </a:p>
          <a:p>
            <a:pPr lvl="1"/>
            <a:r>
              <a:rPr lang="en-US"/>
              <a:t>Replace text edit fields with Markdown fields</a:t>
            </a:r>
          </a:p>
          <a:p>
            <a:pPr lvl="1"/>
            <a:r>
              <a:rPr lang="en-US"/>
              <a:t>Useful both in Web or Desktop applications</a:t>
            </a:r>
          </a:p>
          <a:p>
            <a:r>
              <a:rPr lang="en-US"/>
              <a:t>Web and Desktop Apps</a:t>
            </a:r>
          </a:p>
          <a:p>
            <a:pPr lvl="1"/>
            <a:r>
              <a:rPr lang="en-US"/>
              <a:t>Natural fit for Web applications</a:t>
            </a:r>
          </a:p>
          <a:p>
            <a:pPr lvl="1"/>
            <a:r>
              <a:rPr lang="en-US"/>
              <a:t>Easy to build a mini editor in TextArea</a:t>
            </a:r>
          </a:p>
          <a:p>
            <a:pPr lvl="1"/>
            <a:r>
              <a:rPr lang="en-US"/>
              <a:t>Capture markdown and simply render out on display</a:t>
            </a:r>
          </a:p>
          <a:p>
            <a:pPr lvl="1"/>
            <a:r>
              <a:rPr lang="en-US"/>
              <a:t>Desktop can use Web Browser Control to preview output</a:t>
            </a:r>
          </a:p>
          <a:p>
            <a:r>
              <a:rPr lang="en-US"/>
              <a:t>Application Use Cases</a:t>
            </a:r>
          </a:p>
          <a:p>
            <a:pPr lvl="1"/>
            <a:r>
              <a:rPr lang="en-US"/>
              <a:t>Product catalog for an inventory system</a:t>
            </a:r>
          </a:p>
          <a:p>
            <a:pPr lvl="1"/>
            <a:r>
              <a:rPr lang="en-US"/>
              <a:t>User notes for any CMS style application</a:t>
            </a:r>
          </a:p>
          <a:p>
            <a:pPr lvl="1"/>
            <a:r>
              <a:rPr lang="en-US"/>
              <a:t>Messages posted to a support message board</a:t>
            </a:r>
          </a:p>
          <a:p>
            <a:pPr lvl="1"/>
            <a:r>
              <a:rPr lang="en-US"/>
              <a:t>Classifieds listings</a:t>
            </a:r>
          </a:p>
          <a:p>
            <a:pPr lvl="1"/>
            <a:r>
              <a:rPr lang="en-US"/>
              <a:t>Documentation system where Markdown is stored in a db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244E81-25CD-4D6D-B627-11B9A462C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Markdown for Applications</a:t>
            </a:r>
          </a:p>
        </p:txBody>
      </p:sp>
    </p:spTree>
    <p:extLst>
      <p:ext uri="{BB962C8B-B14F-4D97-AF65-F5344CB8AC3E}">
        <p14:creationId xmlns:p14="http://schemas.microsoft.com/office/powerpoint/2010/main" val="3082849313"/>
      </p:ext>
    </p:extLst>
  </p:cSld>
  <p:clrMapOvr>
    <a:masterClrMapping/>
  </p:clrMapOvr>
  <p:transition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9DDB32F-65DA-4117-8B0F-579B05E704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Markdown in FoxPro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48D60F9-9E53-48CE-B64F-FA94F69831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Using MarkDig .NET Parser</a:t>
            </a:r>
          </a:p>
        </p:txBody>
      </p:sp>
    </p:spTree>
    <p:extLst>
      <p:ext uri="{BB962C8B-B14F-4D97-AF65-F5344CB8AC3E}">
        <p14:creationId xmlns:p14="http://schemas.microsoft.com/office/powerpoint/2010/main" val="1357111672"/>
      </p:ext>
    </p:extLst>
  </p:cSld>
  <p:clrMapOvr>
    <a:masterClrMapping/>
  </p:clrMapOvr>
  <p:transition>
    <p:wipe/>
  </p:transition>
</p:sld>
</file>

<file path=ppt/theme/theme1.xml><?xml version="1.0" encoding="utf-8"?>
<a:theme xmlns:a="http://schemas.openxmlformats.org/drawingml/2006/main" name="devteach-template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00CC99"/>
      </a:accent1>
      <a:accent2>
        <a:srgbClr val="3333CC"/>
      </a:accent2>
      <a:accent3>
        <a:srgbClr val="AAAAAA"/>
      </a:accent3>
      <a:accent4>
        <a:srgbClr val="DADADA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vteach-templat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9900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53882" dir="2700000" algn="ctr" rotWithShape="0">
            <a:schemeClr val="bg2"/>
          </a:outerShdw>
        </a:effectLst>
      </a:spPr>
      <a:bodyPr vert="horz" wrap="square" lIns="92075" tIns="46038" rIns="92075" bIns="46038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solidFill>
          <a:srgbClr val="CC9900"/>
        </a:solidFill>
        <a:ln w="254000" cap="flat" cmpd="sng" algn="ctr">
          <a:solidFill>
            <a:srgbClr val="FFFFCC"/>
          </a:solidFill>
          <a:prstDash val="solid"/>
          <a:round/>
          <a:headEnd type="none" w="med" len="med"/>
          <a:tailEnd type="triangle" w="sm" len="sm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/>
      <a:lstStyle/>
    </a:lnDef>
  </a:objectDefaults>
  <a:extraClrSchemeLst>
    <a:extraClrScheme>
      <a:clrScheme name="devteach-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vteach-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devteach-template</Template>
  <TotalTime>0</TotalTime>
  <Words>1233</Words>
  <Application>Microsoft Office PowerPoint</Application>
  <PresentationFormat>Widescreen</PresentationFormat>
  <Paragraphs>272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Consolas</vt:lpstr>
      <vt:lpstr>Times New Roman</vt:lpstr>
      <vt:lpstr>Verdana</vt:lpstr>
      <vt:lpstr>Wingdings</vt:lpstr>
      <vt:lpstr>devteach-template</vt:lpstr>
      <vt:lpstr>Marking up the World with Markdown simple text based editing for Html content</vt:lpstr>
      <vt:lpstr>What is Markdown?</vt:lpstr>
      <vt:lpstr>What does Markdown Look Like?</vt:lpstr>
      <vt:lpstr>Why Markdown?</vt:lpstr>
      <vt:lpstr>Why Markdown (continued)</vt:lpstr>
      <vt:lpstr>Markdown for Writing &amp; Documentation</vt:lpstr>
      <vt:lpstr>Markdown as static Web Content</vt:lpstr>
      <vt:lpstr>Markdown for Applications</vt:lpstr>
      <vt:lpstr>Markdown in FoxPro</vt:lpstr>
      <vt:lpstr>Markdown Parsing</vt:lpstr>
      <vt:lpstr>Raw Markdown with Markdig</vt:lpstr>
      <vt:lpstr>Using MarkdownParser Wrapper</vt:lpstr>
      <vt:lpstr>Markdown Output is an HTML Fragment</vt:lpstr>
      <vt:lpstr>Output needs a Host Page</vt:lpstr>
      <vt:lpstr>Markdown in Web Connection</vt:lpstr>
      <vt:lpstr>Markdown Islands (scripts and templates)</vt:lpstr>
      <vt:lpstr>Markdown Page Handler</vt:lpstr>
      <vt:lpstr>Static Web Site Management</vt:lpstr>
      <vt:lpstr>HTML Sanitation</vt:lpstr>
      <vt:lpstr>PowerPoint Presentation</vt:lpstr>
      <vt:lpstr>Markdown Usage Examples</vt:lpstr>
      <vt:lpstr>GitHub and Open Source</vt:lpstr>
      <vt:lpstr>Documentation Creation</vt:lpstr>
      <vt:lpstr>Application Integration</vt:lpstr>
      <vt:lpstr>PowerPoint Presentation</vt:lpstr>
      <vt:lpstr>PowerPoint Presentation</vt:lpstr>
      <vt:lpstr>PowerPoint Presentation</vt:lpstr>
      <vt:lpstr>Code Snippets and MicroBlogging with Gists</vt:lpstr>
      <vt:lpstr>Notes and Lists</vt:lpstr>
      <vt:lpstr>Summary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SignalR and WebSockets in Visual FoxPro</dc:title>
  <dc:creator/>
  <cp:keywords>FoxPro, SignalR, WebSockets, Real Time, Peer to Peer</cp:keywords>
  <cp:lastModifiedBy/>
  <cp:revision>1</cp:revision>
  <dcterms:created xsi:type="dcterms:W3CDTF">2012-09-09T00:06:24Z</dcterms:created>
  <dcterms:modified xsi:type="dcterms:W3CDTF">2018-10-20T05:02:01Z</dcterms:modified>
</cp:coreProperties>
</file>

<file path=docProps/thumbnail.jpeg>
</file>